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3"/>
  </p:notesMasterIdLst>
  <p:sldIdLst>
    <p:sldId id="256" r:id="rId2"/>
    <p:sldId id="259" r:id="rId3"/>
    <p:sldId id="258" r:id="rId4"/>
    <p:sldId id="276" r:id="rId5"/>
    <p:sldId id="261" r:id="rId6"/>
    <p:sldId id="275" r:id="rId7"/>
    <p:sldId id="260" r:id="rId8"/>
    <p:sldId id="271" r:id="rId9"/>
    <p:sldId id="266" r:id="rId10"/>
    <p:sldId id="265" r:id="rId11"/>
    <p:sldId id="263" r:id="rId12"/>
  </p:sldIdLst>
  <p:sldSz cx="9144000" cy="5143500" type="screen16x9"/>
  <p:notesSz cx="6858000" cy="9144000"/>
  <p:embeddedFontLst>
    <p:embeddedFont>
      <p:font typeface="Catamaran Light" panose="020B0604020202020204" charset="0"/>
      <p:regular r:id="rId14"/>
      <p:bold r:id="rId15"/>
    </p:embeddedFont>
    <p:embeddedFont>
      <p:font typeface="Fira Sans Extra Condensed" panose="020B0503050000020004" pitchFamily="34" charset="0"/>
      <p:regular r:id="rId16"/>
      <p:bold r:id="rId17"/>
      <p:italic r:id="rId18"/>
      <p:boldItalic r:id="rId19"/>
    </p:embeddedFont>
    <p:embeddedFont>
      <p:font typeface="Fira Sans Extra Condensed Medium" panose="020B0604020202020204" charset="0"/>
      <p:regular r:id="rId20"/>
      <p:bold r:id="rId21"/>
      <p:italic r:id="rId22"/>
      <p:boldItalic r:id="rId23"/>
    </p:embeddedFont>
    <p:embeddedFont>
      <p:font typeface="Livvic" pitchFamily="2" charset="0"/>
      <p:regular r:id="rId24"/>
      <p:bold r:id="rId25"/>
      <p:italic r:id="rId26"/>
      <p:boldItalic r:id="rId27"/>
    </p:embeddedFont>
    <p:embeddedFont>
      <p:font typeface="Nunito Light" pitchFamily="2" charset="0"/>
      <p:regular r:id="rId28"/>
      <p: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06">
          <p15:clr>
            <a:srgbClr val="747775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81290C-DBC3-449E-BB5F-4716CD5283BC}">
  <a:tblStyle styleId="{4181290C-DBC3-449E-BB5F-4716CD5283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8" autoAdjust="0"/>
    <p:restoredTop sz="94660"/>
  </p:normalViewPr>
  <p:slideViewPr>
    <p:cSldViewPr snapToGrid="0">
      <p:cViewPr varScale="1">
        <p:scale>
          <a:sx n="78" d="100"/>
          <a:sy n="78" d="100"/>
        </p:scale>
        <p:origin x="960" y="56"/>
      </p:cViewPr>
      <p:guideLst>
        <p:guide orient="horz" pos="60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21" Type="http://schemas.openxmlformats.org/officeDocument/2006/relationships/font" Target="fonts/font8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2a420aca26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2a420aca26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2a420aca26_0_1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2a420aca26_0_1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2a420aca26_0_1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2a420aca26_0_1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2a420aca26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2a420aca26_0_8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2a420aca26_0_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2a420aca26_0_7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>
          <a:extLst>
            <a:ext uri="{FF2B5EF4-FFF2-40B4-BE49-F238E27FC236}">
              <a16:creationId xmlns:a16="http://schemas.microsoft.com/office/drawing/2014/main" id="{70DBF07E-C0E7-6684-7FE6-80D87822C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2a420aca26_0_732:notes">
            <a:extLst>
              <a:ext uri="{FF2B5EF4-FFF2-40B4-BE49-F238E27FC236}">
                <a16:creationId xmlns:a16="http://schemas.microsoft.com/office/drawing/2014/main" id="{9DADFE60-1C97-39EB-DFEB-B4C104EBD5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2a420aca26_0_732:notes">
            <a:extLst>
              <a:ext uri="{FF2B5EF4-FFF2-40B4-BE49-F238E27FC236}">
                <a16:creationId xmlns:a16="http://schemas.microsoft.com/office/drawing/2014/main" id="{9A82677D-91DB-4290-9BEC-37AECF4045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97738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2a420aca26_0_1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2a420aca26_0_1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2a420aca26_0_1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2a420aca26_0_1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2a420aca26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2a420aca26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2a420aca26_0_1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2a420aca26_0_1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2a420aca26_0_1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2a420aca26_0_1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915175" y="3380775"/>
            <a:ext cx="39606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915175" y="4004575"/>
            <a:ext cx="1821000" cy="2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>
                <a:solidFill>
                  <a:srgbClr val="000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>
                <a:solidFill>
                  <a:srgbClr val="000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>
                <a:solidFill>
                  <a:srgbClr val="000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>
                <a:solidFill>
                  <a:srgbClr val="000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>
                <a:solidFill>
                  <a:srgbClr val="000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>
                <a:solidFill>
                  <a:srgbClr val="000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>
                <a:solidFill>
                  <a:srgbClr val="000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title"/>
          </p:nvPr>
        </p:nvSpPr>
        <p:spPr>
          <a:xfrm>
            <a:off x="5553850" y="1313850"/>
            <a:ext cx="2630400" cy="108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ubTitle" idx="1"/>
          </p:nvPr>
        </p:nvSpPr>
        <p:spPr>
          <a:xfrm>
            <a:off x="5553975" y="2317950"/>
            <a:ext cx="26304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2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subTitle" idx="1"/>
          </p:nvPr>
        </p:nvSpPr>
        <p:spPr>
          <a:xfrm flipH="1">
            <a:off x="4189625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4_2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1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ctrTitle" idx="2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3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ctrTitle" idx="5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None/>
              <a:defRPr sz="1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subTitle" idx="6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>
            <a:spLocks noGrp="1"/>
          </p:cNvSpPr>
          <p:nvPr>
            <p:ph type="subTitle" idx="1"/>
          </p:nvPr>
        </p:nvSpPr>
        <p:spPr>
          <a:xfrm flipH="1">
            <a:off x="840600" y="2432150"/>
            <a:ext cx="1650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subTitle" idx="2"/>
          </p:nvPr>
        </p:nvSpPr>
        <p:spPr>
          <a:xfrm>
            <a:off x="4702174" y="1049093"/>
            <a:ext cx="1960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ctrTitle"/>
          </p:nvPr>
        </p:nvSpPr>
        <p:spPr>
          <a:xfrm>
            <a:off x="-533400" y="2047350"/>
            <a:ext cx="3024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ctrTitle" idx="3"/>
          </p:nvPr>
        </p:nvSpPr>
        <p:spPr>
          <a:xfrm>
            <a:off x="4702174" y="66429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subTitle" idx="4"/>
          </p:nvPr>
        </p:nvSpPr>
        <p:spPr>
          <a:xfrm>
            <a:off x="4702174" y="3788925"/>
            <a:ext cx="2214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ctrTitle" idx="5"/>
          </p:nvPr>
        </p:nvSpPr>
        <p:spPr>
          <a:xfrm>
            <a:off x="4702174" y="3389725"/>
            <a:ext cx="24756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ctrTitle" idx="6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ctrTitle" idx="7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/>
          <p:nvPr/>
        </p:nvSpPr>
        <p:spPr>
          <a:xfrm rot="-5400000" flipH="1">
            <a:off x="83000" y="-82950"/>
            <a:ext cx="548400" cy="71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30"/>
          <p:cNvSpPr/>
          <p:nvPr/>
        </p:nvSpPr>
        <p:spPr>
          <a:xfrm rot="-5400000" flipH="1">
            <a:off x="7474475" y="3397650"/>
            <a:ext cx="891300" cy="26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subTitle" idx="1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2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ctrTitle" idx="3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ctrTitle" idx="4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720000" y="1576450"/>
            <a:ext cx="4294800" cy="220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2135550" y="1599688"/>
            <a:ext cx="4872900" cy="118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2135550" y="2872713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>
            <a:spLocks noGrp="1"/>
          </p:cNvSpPr>
          <p:nvPr>
            <p:ph type="pic" idx="2"/>
          </p:nvPr>
        </p:nvSpPr>
        <p:spPr>
          <a:xfrm>
            <a:off x="-3301" y="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720000" y="4010225"/>
            <a:ext cx="7704000" cy="576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401413"/>
            <a:ext cx="6576000" cy="165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1284000" y="3148188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5" r:id="rId13"/>
    <p:sldLayoutId id="2147483666" r:id="rId14"/>
    <p:sldLayoutId id="2147483671" r:id="rId15"/>
    <p:sldLayoutId id="2147483672" r:id="rId16"/>
    <p:sldLayoutId id="2147483673" r:id="rId17"/>
    <p:sldLayoutId id="2147483676" r:id="rId18"/>
    <p:sldLayoutId id="2147483677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214590" y="0"/>
            <a:ext cx="69294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6"/>
          <p:cNvSpPr/>
          <p:nvPr/>
        </p:nvSpPr>
        <p:spPr>
          <a:xfrm rot="5400000">
            <a:off x="1376170" y="386250"/>
            <a:ext cx="3358800" cy="5026500"/>
          </a:xfrm>
          <a:prstGeom prst="rect">
            <a:avLst/>
          </a:prstGeom>
          <a:solidFill>
            <a:srgbClr val="908269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36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963768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solidFill>
                  <a:schemeClr val="lt1"/>
                </a:solidFill>
              </a:rPr>
              <a:t>Клементина Картевска </a:t>
            </a:r>
            <a:r>
              <a:rPr lang="en-US" dirty="0">
                <a:solidFill>
                  <a:schemeClr val="lt1"/>
                </a:solidFill>
              </a:rPr>
              <a:t>- </a:t>
            </a:r>
            <a:r>
              <a:rPr lang="bg-BG" dirty="0">
                <a:solidFill>
                  <a:schemeClr val="lt1"/>
                </a:solidFill>
              </a:rPr>
              <a:t>9</a:t>
            </a:r>
            <a:r>
              <a:rPr lang="en-US" dirty="0">
                <a:solidFill>
                  <a:schemeClr val="lt1"/>
                </a:solidFill>
              </a:rPr>
              <a:t>mi0600060</a:t>
            </a:r>
            <a:br>
              <a:rPr lang="bg-BG" dirty="0">
                <a:solidFill>
                  <a:schemeClr val="lt1"/>
                </a:solidFill>
              </a:rPr>
            </a:br>
            <a:r>
              <a:rPr lang="bg-BG" dirty="0">
                <a:solidFill>
                  <a:schemeClr val="lt1"/>
                </a:solidFill>
              </a:rPr>
              <a:t>Таня Илиева – 2</a:t>
            </a:r>
            <a:r>
              <a:rPr lang="en-US" dirty="0">
                <a:solidFill>
                  <a:schemeClr val="lt1"/>
                </a:solidFill>
              </a:rPr>
              <a:t>mi0600012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60" name="Google Shape;160;p36"/>
          <p:cNvSpPr txBox="1">
            <a:spLocks noGrp="1"/>
          </p:cNvSpPr>
          <p:nvPr>
            <p:ph type="ctrTitle"/>
          </p:nvPr>
        </p:nvSpPr>
        <p:spPr>
          <a:xfrm>
            <a:off x="1027100" y="1577700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Distributed Image Lab</a:t>
            </a:r>
            <a:endParaRPr dirty="0">
              <a:solidFill>
                <a:schemeClr val="bg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61" name="Google Shape;161;p36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45"/>
          <p:cNvPicPr preferRelativeResize="0"/>
          <p:nvPr/>
        </p:nvPicPr>
        <p:blipFill rotWithShape="1">
          <a:blip r:embed="rId3">
            <a:alphaModFix/>
          </a:blip>
          <a:srcRect t="7684" b="7684"/>
          <a:stretch/>
        </p:blipFill>
        <p:spPr>
          <a:xfrm>
            <a:off x="0" y="541750"/>
            <a:ext cx="7195801" cy="405990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5"/>
          <p:cNvSpPr/>
          <p:nvPr/>
        </p:nvSpPr>
        <p:spPr>
          <a:xfrm rot="-5400000" flipH="1">
            <a:off x="5836301" y="2013850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45"/>
          <p:cNvSpPr/>
          <p:nvPr/>
        </p:nvSpPr>
        <p:spPr>
          <a:xfrm rot="5400000">
            <a:off x="3406705" y="826228"/>
            <a:ext cx="2378019" cy="5185476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45"/>
          <p:cNvSpPr txBox="1">
            <a:spLocks noGrp="1"/>
          </p:cNvSpPr>
          <p:nvPr>
            <p:ph type="subTitle" idx="1"/>
          </p:nvPr>
        </p:nvSpPr>
        <p:spPr>
          <a:xfrm flipH="1">
            <a:off x="2495427" y="2819892"/>
            <a:ext cx="4645596" cy="1781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Хоризонтално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скалиране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Добавяне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на множество Python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Worker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-и на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различни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сървъри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за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паралелна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обработка на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хиляди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снимки.</a:t>
            </a:r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bg-BG" sz="11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Cloud Storage: </a:t>
            </a:r>
            <a:r>
              <a:rPr lang="bg-BG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Интеграция с </a:t>
            </a:r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S3 </a:t>
            </a:r>
            <a:r>
              <a:rPr lang="bg-BG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или </a:t>
            </a:r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Azure Blob Storage </a:t>
            </a:r>
            <a:r>
              <a:rPr lang="bg-BG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вместо локална папка.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WebSockets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SignalR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Замяна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на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Polling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механизма с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Push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нотификации за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мигновено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уведомяване</a:t>
            </a:r>
            <a:r>
              <a:rPr lang="ru-RU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6" name="Google Shape;266;p45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solidFill>
                  <a:schemeClr val="lt1"/>
                </a:solidFill>
              </a:rPr>
              <a:t>Бъдеще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3"/>
          <p:cNvSpPr/>
          <p:nvPr/>
        </p:nvSpPr>
        <p:spPr>
          <a:xfrm rot="-5400000">
            <a:off x="3797246" y="-82750"/>
            <a:ext cx="1553100" cy="79851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2"/>
          </p:nvPr>
        </p:nvSpPr>
        <p:spPr>
          <a:xfrm>
            <a:off x="1729286" y="3550325"/>
            <a:ext cx="6376428" cy="1957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4000" dirty="0">
                <a:solidFill>
                  <a:schemeClr val="lt1"/>
                </a:solidFill>
                <a:latin typeface="Fira Sans Extra Condensed"/>
                <a:sym typeface="Fira Sans Extra Condensed"/>
              </a:rPr>
              <a:t>Благодаря зя вниманието</a:t>
            </a:r>
            <a:endParaRPr sz="40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 rotWithShape="1">
          <a:blip r:embed="rId3">
            <a:alphaModFix/>
          </a:blip>
          <a:srcRect l="25616" r="25616"/>
          <a:stretch/>
        </p:blipFill>
        <p:spPr>
          <a:xfrm>
            <a:off x="5381625" y="0"/>
            <a:ext cx="37623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/>
          <p:nvPr/>
        </p:nvSpPr>
        <p:spPr>
          <a:xfrm>
            <a:off x="4819650" y="1577400"/>
            <a:ext cx="29910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9"/>
          <p:cNvSpPr txBox="1">
            <a:spLocks noGrp="1"/>
          </p:cNvSpPr>
          <p:nvPr>
            <p:ph type="subTitle" idx="1"/>
          </p:nvPr>
        </p:nvSpPr>
        <p:spPr>
          <a:xfrm flipH="1">
            <a:off x="489646" y="2154225"/>
            <a:ext cx="3680729" cy="24236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b="1" dirty="0" err="1"/>
              <a:t>Проблемът</a:t>
            </a:r>
            <a:r>
              <a:rPr lang="ru-RU" b="1" dirty="0"/>
              <a:t>:</a:t>
            </a:r>
            <a:endParaRPr lang="ru-RU" dirty="0"/>
          </a:p>
          <a:p>
            <a:r>
              <a:rPr lang="ru-RU" dirty="0" err="1"/>
              <a:t>Обработката</a:t>
            </a:r>
            <a:r>
              <a:rPr lang="ru-RU" dirty="0"/>
              <a:t> на изображения е "</a:t>
            </a:r>
            <a:r>
              <a:rPr lang="ru-RU" dirty="0" err="1"/>
              <a:t>тежка</a:t>
            </a:r>
            <a:r>
              <a:rPr lang="ru-RU" dirty="0"/>
              <a:t>" операция, </a:t>
            </a:r>
            <a:r>
              <a:rPr lang="ru-RU" dirty="0" err="1"/>
              <a:t>която</a:t>
            </a:r>
            <a:r>
              <a:rPr lang="ru-RU" dirty="0"/>
              <a:t> </a:t>
            </a:r>
            <a:r>
              <a:rPr lang="ru-RU" dirty="0" err="1"/>
              <a:t>блокира</a:t>
            </a:r>
            <a:r>
              <a:rPr lang="ru-RU" dirty="0"/>
              <a:t> </a:t>
            </a:r>
            <a:r>
              <a:rPr lang="ru-RU" dirty="0" err="1"/>
              <a:t>процесора</a:t>
            </a:r>
            <a:r>
              <a:rPr lang="ru-RU" dirty="0"/>
              <a:t> (CPU.</a:t>
            </a:r>
          </a:p>
          <a:p>
            <a:r>
              <a:rPr lang="ru-RU" b="1" dirty="0" err="1"/>
              <a:t>Решението</a:t>
            </a:r>
            <a:r>
              <a:rPr lang="ru-RU" b="1" dirty="0"/>
              <a:t>:</a:t>
            </a:r>
            <a:endParaRPr lang="ru-RU" dirty="0"/>
          </a:p>
          <a:p>
            <a:r>
              <a:rPr lang="ru-RU" b="1" dirty="0" err="1"/>
              <a:t>Разпределена</a:t>
            </a:r>
            <a:r>
              <a:rPr lang="ru-RU" b="1" dirty="0"/>
              <a:t> архитектура:</a:t>
            </a:r>
            <a:r>
              <a:rPr lang="ru-RU" dirty="0"/>
              <a:t> </a:t>
            </a:r>
            <a:r>
              <a:rPr lang="ru-RU" dirty="0" err="1"/>
              <a:t>Изнасяне</a:t>
            </a:r>
            <a:r>
              <a:rPr lang="ru-RU" dirty="0"/>
              <a:t> на </a:t>
            </a:r>
            <a:r>
              <a:rPr lang="ru-RU" dirty="0" err="1"/>
              <a:t>тежката</a:t>
            </a:r>
            <a:r>
              <a:rPr lang="ru-RU" dirty="0"/>
              <a:t> работа </a:t>
            </a:r>
            <a:r>
              <a:rPr lang="ru-RU" dirty="0" err="1"/>
              <a:t>извън</a:t>
            </a:r>
            <a:r>
              <a:rPr lang="ru-RU" dirty="0"/>
              <a:t> уеб </a:t>
            </a:r>
            <a:r>
              <a:rPr lang="ru-RU" dirty="0" err="1"/>
              <a:t>сървъра</a:t>
            </a:r>
            <a:r>
              <a:rPr lang="ru-RU" dirty="0"/>
              <a:t>.</a:t>
            </a:r>
          </a:p>
          <a:p>
            <a:r>
              <a:rPr lang="ru-RU" b="1" dirty="0" err="1"/>
              <a:t>Асинхронност</a:t>
            </a:r>
            <a:r>
              <a:rPr lang="ru-RU" b="1" dirty="0"/>
              <a:t>:</a:t>
            </a:r>
            <a:r>
              <a:rPr lang="ru-RU" dirty="0"/>
              <a:t> </a:t>
            </a:r>
            <a:r>
              <a:rPr lang="ru-RU" dirty="0" err="1"/>
              <a:t>Използване</a:t>
            </a:r>
            <a:r>
              <a:rPr lang="ru-RU" dirty="0"/>
              <a:t> на опашка от </a:t>
            </a:r>
            <a:r>
              <a:rPr lang="ru-RU" dirty="0" err="1"/>
              <a:t>съобщения</a:t>
            </a:r>
            <a:r>
              <a:rPr lang="ru-RU" dirty="0"/>
              <a:t> (Message </a:t>
            </a:r>
            <a:r>
              <a:rPr lang="ru-RU" dirty="0" err="1"/>
              <a:t>Queue</a:t>
            </a:r>
            <a:r>
              <a:rPr lang="ru-RU" dirty="0"/>
              <a:t>).</a:t>
            </a:r>
          </a:p>
          <a:p>
            <a:r>
              <a:rPr lang="ru-RU" b="1" dirty="0" err="1"/>
              <a:t>Polyglot</a:t>
            </a:r>
            <a:r>
              <a:rPr lang="ru-RU" b="1" dirty="0"/>
              <a:t> подход:</a:t>
            </a:r>
            <a:r>
              <a:rPr lang="ru-RU" dirty="0"/>
              <a:t> </a:t>
            </a:r>
            <a:r>
              <a:rPr lang="ru-RU" dirty="0" err="1"/>
              <a:t>Използване</a:t>
            </a:r>
            <a:r>
              <a:rPr lang="ru-RU" dirty="0"/>
              <a:t> на най-</a:t>
            </a:r>
            <a:r>
              <a:rPr lang="ru-RU" dirty="0" err="1"/>
              <a:t>добрите</a:t>
            </a:r>
            <a:r>
              <a:rPr lang="ru-RU" dirty="0"/>
              <a:t> </a:t>
            </a:r>
            <a:r>
              <a:rPr lang="ru-RU" dirty="0" err="1"/>
              <a:t>инструменти</a:t>
            </a:r>
            <a:r>
              <a:rPr lang="ru-RU" dirty="0"/>
              <a:t> за всяка задача (C# за Web, Python за обработка).</a:t>
            </a:r>
          </a:p>
        </p:txBody>
      </p:sp>
      <p:sp>
        <p:nvSpPr>
          <p:cNvPr id="199" name="Google Shape;199;p39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Цел и проблем</a:t>
            </a:r>
            <a:endParaRPr dirty="0"/>
          </a:p>
        </p:txBody>
      </p:sp>
      <p:sp>
        <p:nvSpPr>
          <p:cNvPr id="201" name="Google Shape;201;p39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8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2618842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Папка за </a:t>
            </a:r>
            <a:r>
              <a:rPr lang="ru-RU" dirty="0" err="1"/>
              <a:t>споделяне</a:t>
            </a:r>
            <a:r>
              <a:rPr lang="ru-RU" dirty="0"/>
              <a:t> на </a:t>
            </a:r>
            <a:r>
              <a:rPr lang="ru-RU" dirty="0" err="1"/>
              <a:t>файлове</a:t>
            </a:r>
            <a:r>
              <a:rPr lang="ru-RU" dirty="0"/>
              <a:t> между </a:t>
            </a:r>
            <a:r>
              <a:rPr lang="ru-RU" dirty="0" err="1"/>
              <a:t>компонентите</a:t>
            </a:r>
            <a:r>
              <a:rPr lang="ru-RU" dirty="0"/>
              <a:t>.</a:t>
            </a:r>
            <a:endParaRPr dirty="0"/>
          </a:p>
        </p:txBody>
      </p:sp>
      <p:sp>
        <p:nvSpPr>
          <p:cNvPr id="177" name="Google Shape;177;p38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Shared Storage: </a:t>
            </a:r>
            <a:endParaRPr dirty="0"/>
          </a:p>
        </p:txBody>
      </p:sp>
      <p:sp>
        <p:nvSpPr>
          <p:cNvPr id="179" name="Google Shape;179;p38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title" idx="8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1" name="Google Shape;181;p38"/>
          <p:cNvSpPr txBox="1">
            <a:spLocks noGrp="1"/>
          </p:cNvSpPr>
          <p:nvPr>
            <p:ph type="title" idx="2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2" name="Google Shape;182;p38"/>
          <p:cNvSpPr txBox="1">
            <a:spLocks noGrp="1"/>
          </p:cNvSpPr>
          <p:nvPr>
            <p:ph type="title" idx="5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3" name="Google Shape;183;p38"/>
          <p:cNvSpPr txBox="1">
            <a:spLocks noGrp="1"/>
          </p:cNvSpPr>
          <p:nvPr>
            <p:ph type="title" idx="15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5" name="Google Shape;185;p38"/>
          <p:cNvSpPr txBox="1">
            <a:spLocks noGrp="1"/>
          </p:cNvSpPr>
          <p:nvPr>
            <p:ph type="ctrTitle" idx="9"/>
          </p:nvPr>
        </p:nvSpPr>
        <p:spPr>
          <a:xfrm rot="5400000">
            <a:off x="5986462" y="2332677"/>
            <a:ext cx="4286114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Архитектура на системата</a:t>
            </a:r>
            <a:endParaRPr dirty="0"/>
          </a:p>
        </p:txBody>
      </p:sp>
      <p:sp>
        <p:nvSpPr>
          <p:cNvPr id="186" name="Google Shape;186;p38"/>
          <p:cNvSpPr txBox="1">
            <a:spLocks noGrp="1"/>
          </p:cNvSpPr>
          <p:nvPr>
            <p:ph type="subTitle" idx="7"/>
          </p:nvPr>
        </p:nvSpPr>
        <p:spPr>
          <a:xfrm>
            <a:off x="3427996" y="2475197"/>
            <a:ext cx="2919709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Python скрипт. </a:t>
            </a:r>
            <a:r>
              <a:rPr lang="ru-RU" dirty="0" err="1"/>
              <a:t>Слуша</a:t>
            </a:r>
            <a:r>
              <a:rPr lang="ru-RU" dirty="0"/>
              <a:t> </a:t>
            </a:r>
            <a:r>
              <a:rPr lang="ru-RU" dirty="0" err="1"/>
              <a:t>опашката</a:t>
            </a:r>
            <a:r>
              <a:rPr lang="ru-RU" dirty="0"/>
              <a:t>, </a:t>
            </a:r>
            <a:r>
              <a:rPr lang="ru-RU" dirty="0" err="1"/>
              <a:t>обработва</a:t>
            </a:r>
            <a:r>
              <a:rPr lang="ru-RU" dirty="0"/>
              <a:t> </a:t>
            </a:r>
            <a:r>
              <a:rPr lang="ru-RU" dirty="0" err="1"/>
              <a:t>изображенията</a:t>
            </a:r>
            <a:r>
              <a:rPr lang="ru-RU" dirty="0"/>
              <a:t> и </a:t>
            </a:r>
            <a:r>
              <a:rPr lang="ru-RU" dirty="0" err="1"/>
              <a:t>записва</a:t>
            </a:r>
            <a:r>
              <a:rPr lang="ru-RU" dirty="0"/>
              <a:t> </a:t>
            </a:r>
            <a:r>
              <a:rPr lang="ru-RU" dirty="0" err="1"/>
              <a:t>резултата</a:t>
            </a:r>
            <a:r>
              <a:rPr lang="ru-RU" dirty="0"/>
              <a:t>.</a:t>
            </a:r>
            <a:endParaRPr dirty="0"/>
          </a:p>
        </p:txBody>
      </p:sp>
      <p:sp>
        <p:nvSpPr>
          <p:cNvPr id="187" name="Google Shape;187;p38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Consumer (Worker): </a:t>
            </a:r>
            <a:endParaRPr dirty="0"/>
          </a:p>
        </p:txBody>
      </p:sp>
      <p:sp>
        <p:nvSpPr>
          <p:cNvPr id="188" name="Google Shape;188;p38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lvl="0"/>
            <a:r>
              <a:rPr lang="en-US" dirty="0"/>
              <a:t>Producer (WebApp): </a:t>
            </a:r>
            <a:endParaRPr dirty="0"/>
          </a:p>
        </p:txBody>
      </p:sp>
      <p:sp>
        <p:nvSpPr>
          <p:cNvPr id="189" name="Google Shape;189;p38"/>
          <p:cNvSpPr txBox="1">
            <a:spLocks noGrp="1"/>
          </p:cNvSpPr>
          <p:nvPr>
            <p:ph type="subTitle" idx="1"/>
          </p:nvPr>
        </p:nvSpPr>
        <p:spPr>
          <a:xfrm>
            <a:off x="3423899" y="802521"/>
            <a:ext cx="2817617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ASP.NET Core приложение. Приема </a:t>
            </a:r>
            <a:r>
              <a:rPr lang="ru-RU" dirty="0" err="1"/>
              <a:t>файловете</a:t>
            </a:r>
            <a:r>
              <a:rPr lang="ru-RU" dirty="0"/>
              <a:t> и </a:t>
            </a:r>
            <a:r>
              <a:rPr lang="ru-RU" dirty="0" err="1"/>
              <a:t>генерира</a:t>
            </a:r>
            <a:r>
              <a:rPr lang="ru-RU" dirty="0"/>
              <a:t> задачи.</a:t>
            </a:r>
            <a:endParaRPr dirty="0"/>
          </a:p>
        </p:txBody>
      </p:sp>
      <p:sp>
        <p:nvSpPr>
          <p:cNvPr id="190" name="Google Shape;190;p38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Message Broker (Redis): </a:t>
            </a:r>
            <a:endParaRPr dirty="0"/>
          </a:p>
        </p:txBody>
      </p:sp>
      <p:sp>
        <p:nvSpPr>
          <p:cNvPr id="191" name="Google Shape;191;p38"/>
          <p:cNvSpPr txBox="1">
            <a:spLocks noGrp="1"/>
          </p:cNvSpPr>
          <p:nvPr>
            <p:ph type="subTitle" idx="4"/>
          </p:nvPr>
        </p:nvSpPr>
        <p:spPr>
          <a:xfrm>
            <a:off x="3425258" y="1638859"/>
            <a:ext cx="2919709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In-</a:t>
            </a:r>
            <a:r>
              <a:rPr lang="ru-RU" dirty="0" err="1"/>
              <a:t>memory</a:t>
            </a:r>
            <a:r>
              <a:rPr lang="ru-RU" dirty="0"/>
              <a:t> база </a:t>
            </a:r>
            <a:r>
              <a:rPr lang="ru-RU" dirty="0" err="1"/>
              <a:t>данни</a:t>
            </a:r>
            <a:r>
              <a:rPr lang="ru-RU" dirty="0"/>
              <a:t>, </a:t>
            </a:r>
            <a:r>
              <a:rPr lang="ru-RU" dirty="0" err="1"/>
              <a:t>действаща</a:t>
            </a:r>
            <a:r>
              <a:rPr lang="ru-RU" dirty="0"/>
              <a:t> </a:t>
            </a:r>
            <a:r>
              <a:rPr lang="ru-RU" dirty="0" err="1"/>
              <a:t>като</a:t>
            </a:r>
            <a:r>
              <a:rPr lang="ru-RU" dirty="0"/>
              <a:t> буфер между уеб сайта и </a:t>
            </a:r>
            <a:r>
              <a:rPr lang="ru-RU" dirty="0" err="1"/>
              <a:t>потребителите</a:t>
            </a:r>
            <a:r>
              <a:rPr lang="ru-RU" dirty="0"/>
              <a:t>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74">
          <a:extLst>
            <a:ext uri="{FF2B5EF4-FFF2-40B4-BE49-F238E27FC236}">
              <a16:creationId xmlns:a16="http://schemas.microsoft.com/office/drawing/2014/main" id="{93322FD5-F279-7660-7045-E659DF2F0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8">
            <a:extLst>
              <a:ext uri="{FF2B5EF4-FFF2-40B4-BE49-F238E27FC236}">
                <a16:creationId xmlns:a16="http://schemas.microsoft.com/office/drawing/2014/main" id="{9EAB843C-2C4B-145E-2DEB-E1066FEFE6F1}"/>
              </a:ext>
            </a:extLst>
          </p:cNvPr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38">
            <a:extLst>
              <a:ext uri="{FF2B5EF4-FFF2-40B4-BE49-F238E27FC236}">
                <a16:creationId xmlns:a16="http://schemas.microsoft.com/office/drawing/2014/main" id="{CCCBBA50-A471-EE82-9DA9-E108AB2729F1}"/>
              </a:ext>
            </a:extLst>
          </p:cNvPr>
          <p:cNvSpPr txBox="1">
            <a:spLocks noGrp="1"/>
          </p:cNvSpPr>
          <p:nvPr>
            <p:ph type="ctrTitle" idx="9"/>
          </p:nvPr>
        </p:nvSpPr>
        <p:spPr>
          <a:xfrm rot="5400000">
            <a:off x="5986462" y="2332677"/>
            <a:ext cx="4286114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Архитектура на системата</a:t>
            </a:r>
            <a:endParaRPr dirty="0"/>
          </a:p>
        </p:txBody>
      </p:sp>
      <p:sp>
        <p:nvSpPr>
          <p:cNvPr id="188" name="Google Shape;188;p38">
            <a:extLst>
              <a:ext uri="{FF2B5EF4-FFF2-40B4-BE49-F238E27FC236}">
                <a16:creationId xmlns:a16="http://schemas.microsoft.com/office/drawing/2014/main" id="{DCF361DB-E51C-4B2A-13AE-93D8BA28668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lvl="0"/>
            <a:r>
              <a:rPr lang="en-US" dirty="0"/>
              <a:t>Producer (WebApp): 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C586E-59C4-E083-6E44-ABD4D6790177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C65A15-094E-9F19-F7F9-C47C93E41155}"/>
              </a:ext>
            </a:extLst>
          </p:cNvPr>
          <p:cNvSpPr>
            <a:spLocks noGrp="1"/>
          </p:cNvSpPr>
          <p:nvPr>
            <p:ph type="ctrTitle" idx="13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69470F3-301A-68D7-EFD0-716D2795073A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BF30485-25E7-1197-540A-3FB1C796A019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AC18095-B158-E551-2159-303CBD0E5027}"/>
              </a:ext>
            </a:extLst>
          </p:cNvPr>
          <p:cNvSpPr>
            <a:spLocks noGrp="1"/>
          </p:cNvSpPr>
          <p:nvPr>
            <p:ph type="title" idx="5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6F513C2-CFF1-BE2B-0004-D9637105AB21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9478672C-9096-D226-86DB-D214A3928596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5E41D187-A71B-CEE5-DB5E-D7A47F6ABFB5}"/>
              </a:ext>
            </a:extLst>
          </p:cNvPr>
          <p:cNvSpPr>
            <a:spLocks noGrp="1"/>
          </p:cNvSpPr>
          <p:nvPr>
            <p:ph type="ctrTitle" idx="6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19" name="Subtitle 18">
            <a:extLst>
              <a:ext uri="{FF2B5EF4-FFF2-40B4-BE49-F238E27FC236}">
                <a16:creationId xmlns:a16="http://schemas.microsoft.com/office/drawing/2014/main" id="{FC3A70DA-8A15-F837-315F-B6E9A6218E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C277072F-7C4C-DF03-4D11-37D30BC97BE3}"/>
              </a:ext>
            </a:extLst>
          </p:cNvPr>
          <p:cNvSpPr>
            <a:spLocks noGrp="1"/>
          </p:cNvSpPr>
          <p:nvPr>
            <p:ph type="ctrTitle" idx="3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0002BCD5-DA13-9A17-72AB-EC21BB4E52F3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88A6078-3051-74FC-D4D7-AF1E32F14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423" y="635669"/>
            <a:ext cx="6246254" cy="384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718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>
            <a:spLocks noGrp="1"/>
          </p:cNvSpPr>
          <p:nvPr>
            <p:ph type="ctrTitle" idx="4"/>
          </p:nvPr>
        </p:nvSpPr>
        <p:spPr>
          <a:xfrm rot="5400000">
            <a:off x="6205507" y="2126199"/>
            <a:ext cx="3873159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Технологичен стек</a:t>
            </a:r>
            <a:endParaRPr dirty="0"/>
          </a:p>
        </p:txBody>
      </p:sp>
      <p:pic>
        <p:nvPicPr>
          <p:cNvPr id="224" name="Google Shape;224;p41"/>
          <p:cNvPicPr preferRelativeResize="0"/>
          <p:nvPr/>
        </p:nvPicPr>
        <p:blipFill rotWithShape="1">
          <a:blip r:embed="rId3">
            <a:alphaModFix/>
          </a:blip>
          <a:srcRect t="34900" b="-34899"/>
          <a:stretch/>
        </p:blipFill>
        <p:spPr>
          <a:xfrm>
            <a:off x="584363" y="540000"/>
            <a:ext cx="6164663" cy="4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41"/>
          <p:cNvSpPr/>
          <p:nvPr/>
        </p:nvSpPr>
        <p:spPr>
          <a:xfrm>
            <a:off x="0" y="2632200"/>
            <a:ext cx="72150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ubTitle" idx="1"/>
          </p:nvPr>
        </p:nvSpPr>
        <p:spPr>
          <a:xfrm>
            <a:off x="4240647" y="3374525"/>
            <a:ext cx="2692468" cy="932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Python 3: </a:t>
            </a:r>
            <a:r>
              <a:rPr lang="ru-RU" dirty="0" err="1">
                <a:solidFill>
                  <a:schemeClr val="tx1"/>
                </a:solidFill>
                <a:latin typeface="Arial" panose="020B0604020202020204" pitchFamily="34" charset="0"/>
              </a:rPr>
              <a:t>Основен</a:t>
            </a:r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ru-RU" dirty="0" err="1">
                <a:solidFill>
                  <a:schemeClr val="tx1"/>
                </a:solidFill>
                <a:latin typeface="Arial" panose="020B0604020202020204" pitchFamily="34" charset="0"/>
              </a:rPr>
              <a:t>език</a:t>
            </a:r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</a:rPr>
              <a:t> за </a:t>
            </a:r>
            <a:r>
              <a:rPr lang="ru-RU" dirty="0" err="1">
                <a:solidFill>
                  <a:schemeClr val="tx1"/>
                </a:solidFill>
                <a:latin typeface="Arial" panose="020B0604020202020204" pitchFamily="34" charset="0"/>
              </a:rPr>
              <a:t>Worker</a:t>
            </a:r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</a:rPr>
              <a:t>-а.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Redis: </a:t>
            </a:r>
            <a:r>
              <a:rPr lang="bg-BG" dirty="0">
                <a:solidFill>
                  <a:schemeClr val="tx1"/>
                </a:solidFill>
                <a:latin typeface="Arial" panose="020B0604020202020204" pitchFamily="34" charset="0"/>
              </a:rPr>
              <a:t>Брокер на съобщения (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Docker Container).</a:t>
            </a:r>
            <a:endParaRPr lang="bg-BG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Pillow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(PIL): </a:t>
            </a:r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</a:rPr>
              <a:t>Библиотека за </a:t>
            </a:r>
            <a:r>
              <a:rPr lang="ru-RU" dirty="0" err="1">
                <a:solidFill>
                  <a:schemeClr val="tx1"/>
                </a:solidFill>
                <a:latin typeface="Arial" panose="020B0604020202020204" pitchFamily="34" charset="0"/>
              </a:rPr>
              <a:t>манипулация</a:t>
            </a:r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</a:rPr>
              <a:t> на изображения.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Rembg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(AI): </a:t>
            </a:r>
            <a:r>
              <a:rPr lang="ru-RU" dirty="0" err="1">
                <a:solidFill>
                  <a:schemeClr val="tx1"/>
                </a:solidFill>
                <a:latin typeface="Arial" panose="020B0604020202020204" pitchFamily="34" charset="0"/>
              </a:rPr>
              <a:t>Невронна</a:t>
            </a:r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</a:rPr>
              <a:t> мрежа за автоматично </a:t>
            </a:r>
            <a:r>
              <a:rPr lang="ru-RU" dirty="0" err="1">
                <a:solidFill>
                  <a:schemeClr val="tx1"/>
                </a:solidFill>
                <a:latin typeface="Arial" panose="020B0604020202020204" pitchFamily="34" charset="0"/>
              </a:rPr>
              <a:t>премахване</a:t>
            </a:r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</a:rPr>
              <a:t> на фон.</a:t>
            </a:r>
            <a:endParaRPr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27" name="Google Shape;227;p41"/>
          <p:cNvSpPr txBox="1">
            <a:spLocks noGrp="1"/>
          </p:cNvSpPr>
          <p:nvPr>
            <p:ph type="subTitle" idx="3"/>
          </p:nvPr>
        </p:nvSpPr>
        <p:spPr>
          <a:xfrm>
            <a:off x="864843" y="3374525"/>
            <a:ext cx="2692468" cy="16045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nl-NL" b="1" dirty="0"/>
              <a:t>.</a:t>
            </a:r>
            <a:r>
              <a:rPr lang="nl-NL" dirty="0"/>
              <a:t>NET 8 / ASP.NET </a:t>
            </a:r>
            <a:r>
              <a:rPr lang="nl-NL" dirty="0" err="1"/>
              <a:t>Core</a:t>
            </a:r>
            <a:r>
              <a:rPr lang="nl-NL" dirty="0"/>
              <a:t> MVC:</a:t>
            </a:r>
            <a:r>
              <a:rPr lang="bg-BG" dirty="0"/>
              <a:t> </a:t>
            </a:r>
            <a:r>
              <a:rPr lang="bg-BG" altLang="bg-BG" dirty="0">
                <a:solidFill>
                  <a:schemeClr val="tx1"/>
                </a:solidFill>
                <a:latin typeface="Arial" panose="020B0604020202020204" pitchFamily="34" charset="0"/>
              </a:rPr>
              <a:t>За бърза обработка на HTTP заявки и </a:t>
            </a:r>
            <a:r>
              <a:rPr lang="bg-BG" altLang="bg-BG" dirty="0" err="1">
                <a:solidFill>
                  <a:schemeClr val="tx1"/>
                </a:solidFill>
                <a:latin typeface="Arial" panose="020B0604020202020204" pitchFamily="34" charset="0"/>
              </a:rPr>
              <a:t>рутиране</a:t>
            </a:r>
            <a:endParaRPr lang="bg-BG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JavaScript &amp; Fetch API</a:t>
            </a:r>
            <a:r>
              <a:rPr lang="bg-BG" dirty="0"/>
              <a:t>м </a:t>
            </a:r>
            <a:r>
              <a:rPr lang="bg-BG" altLang="bg-BG" dirty="0">
                <a:solidFill>
                  <a:schemeClr val="tx1"/>
                </a:solidFill>
                <a:latin typeface="Arial" panose="020B0604020202020204" pitchFamily="34" charset="0"/>
              </a:rPr>
              <a:t>За динамично обновяване на галерията (</a:t>
            </a:r>
            <a:r>
              <a:rPr lang="bg-BG" altLang="bg-BG" dirty="0" err="1">
                <a:solidFill>
                  <a:schemeClr val="tx1"/>
                </a:solidFill>
                <a:latin typeface="Arial" panose="020B0604020202020204" pitchFamily="34" charset="0"/>
              </a:rPr>
              <a:t>Polling</a:t>
            </a:r>
            <a:r>
              <a:rPr lang="bg-BG" altLang="bg-BG" dirty="0">
                <a:solidFill>
                  <a:schemeClr val="tx1"/>
                </a:solidFill>
                <a:latin typeface="Arial" panose="020B0604020202020204" pitchFamily="34" charset="0"/>
              </a:rPr>
              <a:t>).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bg-BG" altLang="bg-BG" dirty="0" err="1"/>
              <a:t>Bootstrap</a:t>
            </a:r>
            <a:r>
              <a:rPr lang="bg-BG" altLang="bg-BG" dirty="0"/>
              <a:t>: </a:t>
            </a:r>
            <a:r>
              <a:rPr lang="bg-BG" altLang="bg-BG" dirty="0">
                <a:solidFill>
                  <a:schemeClr val="tx1"/>
                </a:solidFill>
                <a:latin typeface="Arial" panose="020B0604020202020204" pitchFamily="34" charset="0"/>
              </a:rPr>
              <a:t>За отзивчив потребителски интерфейс.</a:t>
            </a:r>
            <a:br>
              <a:rPr lang="bg-BG" dirty="0"/>
            </a:br>
            <a:endParaRPr dirty="0"/>
          </a:p>
        </p:txBody>
      </p:sp>
      <p:sp>
        <p:nvSpPr>
          <p:cNvPr id="228" name="Google Shape;228;p41"/>
          <p:cNvSpPr txBox="1">
            <a:spLocks noGrp="1"/>
          </p:cNvSpPr>
          <p:nvPr>
            <p:ph type="ctrTitle" idx="2"/>
          </p:nvPr>
        </p:nvSpPr>
        <p:spPr>
          <a:xfrm>
            <a:off x="906139" y="2759345"/>
            <a:ext cx="1828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Frontend &amp; Backend:</a:t>
            </a:r>
            <a:endParaRPr dirty="0"/>
          </a:p>
        </p:txBody>
      </p:sp>
      <p:sp>
        <p:nvSpPr>
          <p:cNvPr id="229" name="Google Shape;229;p41"/>
          <p:cNvSpPr txBox="1">
            <a:spLocks noGrp="1"/>
          </p:cNvSpPr>
          <p:nvPr>
            <p:ph type="ctrTitle"/>
          </p:nvPr>
        </p:nvSpPr>
        <p:spPr>
          <a:xfrm>
            <a:off x="4260436" y="2757792"/>
            <a:ext cx="2149227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Data Processing &amp; AI:</a:t>
            </a:r>
            <a:endParaRPr dirty="0"/>
          </a:p>
        </p:txBody>
      </p:sp>
      <p:sp>
        <p:nvSpPr>
          <p:cNvPr id="232" name="Google Shape;232;p41"/>
          <p:cNvSpPr/>
          <p:nvPr/>
        </p:nvSpPr>
        <p:spPr>
          <a:xfrm rot="10800000" flipH="1">
            <a:off x="0" y="2424900"/>
            <a:ext cx="7215000" cy="2073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70E004B-A5F9-E242-1BCC-5D5839BCBBBA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4498505" y="5760169"/>
            <a:ext cx="1476300" cy="946200"/>
          </a:xfrm>
        </p:spPr>
        <p:txBody>
          <a:bodyPr/>
          <a:lstStyle/>
          <a:p>
            <a:r>
              <a:rPr lang="bg-BG" dirty="0"/>
              <a:t>о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2053FD1-F71F-5FE5-443D-C8C3DB84FB05}"/>
              </a:ext>
            </a:extLst>
          </p:cNvPr>
          <p:cNvSpPr>
            <a:spLocks noGrp="1"/>
          </p:cNvSpPr>
          <p:nvPr>
            <p:ph type="ctrTitle" idx="5"/>
          </p:nvPr>
        </p:nvSpPr>
        <p:spPr>
          <a:xfrm>
            <a:off x="2108547" y="6113794"/>
            <a:ext cx="1798800" cy="644700"/>
          </a:xfrm>
        </p:spPr>
        <p:txBody>
          <a:bodyPr/>
          <a:lstStyle/>
          <a:p>
            <a:endParaRPr lang="bg-BG" dirty="0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4754E43F-A616-300C-DBEA-D04B432122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-322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bg-BG" altLang="bg-BG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5"/>
          <p:cNvSpPr txBox="1">
            <a:spLocks noGrp="1"/>
          </p:cNvSpPr>
          <p:nvPr>
            <p:ph type="ctrTitle" idx="6"/>
          </p:nvPr>
        </p:nvSpPr>
        <p:spPr>
          <a:xfrm rot="5400000">
            <a:off x="6313903" y="1954557"/>
            <a:ext cx="3543918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err="1"/>
              <a:t>Фунщционалности</a:t>
            </a:r>
            <a:endParaRPr dirty="0"/>
          </a:p>
        </p:txBody>
      </p:sp>
      <p:sp>
        <p:nvSpPr>
          <p:cNvPr id="451" name="Google Shape;451;p55"/>
          <p:cNvSpPr txBox="1">
            <a:spLocks noGrp="1"/>
          </p:cNvSpPr>
          <p:nvPr>
            <p:ph type="subTitle" idx="1"/>
          </p:nvPr>
        </p:nvSpPr>
        <p:spPr>
          <a:xfrm flipH="1">
            <a:off x="840600" y="2432150"/>
            <a:ext cx="1650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bg-BG" altLang="bg-BG" dirty="0">
                <a:latin typeface="Arial" panose="020B0604020202020204" pitchFamily="34" charset="0"/>
                <a:cs typeface="Arial" panose="020B0604020202020204" pitchFamily="34" charset="0"/>
              </a:rPr>
              <a:t>Филтри,</a:t>
            </a:r>
            <a:endParaRPr lang="en-US" altLang="bg-B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bg-BG" altLang="bg-BG" dirty="0">
                <a:latin typeface="Arial" panose="020B0604020202020204" pitchFamily="34" charset="0"/>
                <a:cs typeface="Arial" panose="020B0604020202020204" pitchFamily="34" charset="0"/>
              </a:rPr>
              <a:t>Трансформации,</a:t>
            </a:r>
            <a:r>
              <a:rPr lang="en-US" altLang="bg-B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bg-BG" altLang="bg-BG" dirty="0">
                <a:latin typeface="Arial" panose="020B0604020202020204" pitchFamily="34" charset="0"/>
                <a:cs typeface="Arial" panose="020B0604020202020204" pitchFamily="34" charset="0"/>
              </a:rPr>
              <a:t>Воден знак, </a:t>
            </a:r>
            <a:endParaRPr lang="en-US" altLang="bg-B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bg-BG" dirty="0">
                <a:latin typeface="Arial" panose="020B0604020202020204" pitchFamily="34" charset="0"/>
                <a:cs typeface="Arial" panose="020B0604020202020204" pitchFamily="34" charset="0"/>
              </a:rPr>
              <a:t>AI </a:t>
            </a:r>
            <a:r>
              <a:rPr lang="bg-BG" altLang="bg-BG" dirty="0">
                <a:latin typeface="Arial" panose="020B0604020202020204" pitchFamily="34" charset="0"/>
                <a:cs typeface="Arial" panose="020B0604020202020204" pitchFamily="34" charset="0"/>
              </a:rPr>
              <a:t>премахване на фон</a:t>
            </a:r>
          </a:p>
        </p:txBody>
      </p:sp>
      <p:pic>
        <p:nvPicPr>
          <p:cNvPr id="452" name="Google Shape;452;p55"/>
          <p:cNvPicPr preferRelativeResize="0"/>
          <p:nvPr/>
        </p:nvPicPr>
        <p:blipFill rotWithShape="1">
          <a:blip r:embed="rId3">
            <a:alphaModFix/>
          </a:blip>
          <a:srcRect b="57510"/>
          <a:stretch/>
        </p:blipFill>
        <p:spPr>
          <a:xfrm>
            <a:off x="0" y="3300350"/>
            <a:ext cx="4600573" cy="130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55"/>
          <p:cNvPicPr preferRelativeResize="0"/>
          <p:nvPr/>
        </p:nvPicPr>
        <p:blipFill rotWithShape="1">
          <a:blip r:embed="rId4">
            <a:alphaModFix/>
          </a:blip>
          <a:srcRect t="28752" b="28757"/>
          <a:stretch/>
        </p:blipFill>
        <p:spPr>
          <a:xfrm>
            <a:off x="2638425" y="1920163"/>
            <a:ext cx="4600573" cy="130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55"/>
          <p:cNvPicPr preferRelativeResize="0"/>
          <p:nvPr/>
        </p:nvPicPr>
        <p:blipFill rotWithShape="1">
          <a:blip r:embed="rId5">
            <a:alphaModFix/>
          </a:blip>
          <a:srcRect t="28755" b="28755"/>
          <a:stretch/>
        </p:blipFill>
        <p:spPr>
          <a:xfrm>
            <a:off x="0" y="540000"/>
            <a:ext cx="4600573" cy="1303201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5"/>
          <p:cNvSpPr/>
          <p:nvPr/>
        </p:nvSpPr>
        <p:spPr>
          <a:xfrm>
            <a:off x="3924225" y="540000"/>
            <a:ext cx="2716200" cy="512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55"/>
          <p:cNvSpPr/>
          <p:nvPr/>
        </p:nvSpPr>
        <p:spPr>
          <a:xfrm>
            <a:off x="3924225" y="3300350"/>
            <a:ext cx="2992850" cy="512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55"/>
          <p:cNvSpPr/>
          <p:nvPr/>
        </p:nvSpPr>
        <p:spPr>
          <a:xfrm flipH="1">
            <a:off x="598500" y="1920175"/>
            <a:ext cx="2716200" cy="512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55"/>
          <p:cNvSpPr txBox="1">
            <a:spLocks noGrp="1"/>
          </p:cNvSpPr>
          <p:nvPr>
            <p:ph type="ctrTitle"/>
          </p:nvPr>
        </p:nvSpPr>
        <p:spPr>
          <a:xfrm>
            <a:off x="-533400" y="2104675"/>
            <a:ext cx="3024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dirty="0"/>
              <a:t>2. Обработка на изображения: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59" name="Google Shape;459;p55"/>
          <p:cNvSpPr txBox="1">
            <a:spLocks noGrp="1"/>
          </p:cNvSpPr>
          <p:nvPr>
            <p:ph type="subTitle" idx="2"/>
          </p:nvPr>
        </p:nvSpPr>
        <p:spPr>
          <a:xfrm>
            <a:off x="4702174" y="1049093"/>
            <a:ext cx="2214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Потребителят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не чака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обработката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получава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веднага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потвърждение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резултатът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се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появява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автоматично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по-късно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0" name="Google Shape;460;p55"/>
          <p:cNvSpPr txBox="1">
            <a:spLocks noGrp="1"/>
          </p:cNvSpPr>
          <p:nvPr>
            <p:ph type="ctrTitle" idx="3"/>
          </p:nvPr>
        </p:nvSpPr>
        <p:spPr>
          <a:xfrm>
            <a:off x="4702174" y="756575"/>
            <a:ext cx="2716199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dirty="0"/>
              <a:t>1. Асинхронна комуникация: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61" name="Google Shape;461;p55"/>
          <p:cNvSpPr txBox="1">
            <a:spLocks noGrp="1"/>
          </p:cNvSpPr>
          <p:nvPr>
            <p:ph type="subTitle" idx="4"/>
          </p:nvPr>
        </p:nvSpPr>
        <p:spPr>
          <a:xfrm>
            <a:off x="4702174" y="3788925"/>
            <a:ext cx="2214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Client-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side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polling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проверява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за нови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файлове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на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всеки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секунди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без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презареждане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на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страницата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2" name="Google Shape;462;p55"/>
          <p:cNvSpPr txBox="1">
            <a:spLocks noGrp="1"/>
          </p:cNvSpPr>
          <p:nvPr>
            <p:ph type="ctrTitle" idx="5"/>
          </p:nvPr>
        </p:nvSpPr>
        <p:spPr>
          <a:xfrm>
            <a:off x="4702174" y="3523773"/>
            <a:ext cx="24756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/>
              <a:t>3. </a:t>
            </a:r>
            <a:r>
              <a:rPr lang="ru-RU" dirty="0" err="1"/>
              <a:t>Галерия</a:t>
            </a:r>
            <a:r>
              <a:rPr lang="ru-RU" dirty="0"/>
              <a:t> в </a:t>
            </a:r>
            <a:r>
              <a:rPr lang="ru-RU" dirty="0" err="1"/>
              <a:t>реално</a:t>
            </a:r>
            <a:r>
              <a:rPr lang="ru-RU" dirty="0"/>
              <a:t> </a:t>
            </a:r>
            <a:r>
              <a:rPr lang="ru-RU" dirty="0" err="1"/>
              <a:t>време</a:t>
            </a:r>
            <a:r>
              <a:rPr lang="ru-RU" dirty="0"/>
              <a:t>: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0"/>
          <p:cNvSpPr/>
          <p:nvPr/>
        </p:nvSpPr>
        <p:spPr>
          <a:xfrm>
            <a:off x="3607486" y="2398627"/>
            <a:ext cx="3607500" cy="251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40"/>
          <p:cNvSpPr txBox="1">
            <a:spLocks noGrp="1"/>
          </p:cNvSpPr>
          <p:nvPr>
            <p:ph type="ctrTitle" idx="6"/>
          </p:nvPr>
        </p:nvSpPr>
        <p:spPr>
          <a:xfrm rot="5400000">
            <a:off x="6041848" y="2289858"/>
            <a:ext cx="4486692" cy="7737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/>
              <a:t>Реализация на </a:t>
            </a:r>
            <a:r>
              <a:rPr lang="ru-RU" dirty="0" err="1"/>
              <a:t>комуникацията</a:t>
            </a:r>
            <a:endParaRPr dirty="0"/>
          </a:p>
        </p:txBody>
      </p:sp>
      <p:sp>
        <p:nvSpPr>
          <p:cNvPr id="208" name="Google Shape;208;p40"/>
          <p:cNvSpPr txBox="1">
            <a:spLocks noGrp="1"/>
          </p:cNvSpPr>
          <p:nvPr>
            <p:ph type="ctrTitle" idx="7"/>
          </p:nvPr>
        </p:nvSpPr>
        <p:spPr>
          <a:xfrm>
            <a:off x="4239383" y="3026381"/>
            <a:ext cx="25860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Client-side Polling (JavaScript)</a:t>
            </a:r>
            <a:endParaRPr dirty="0"/>
          </a:p>
        </p:txBody>
      </p:sp>
      <p:sp>
        <p:nvSpPr>
          <p:cNvPr id="209" name="Google Shape;209;p40"/>
          <p:cNvSpPr txBox="1">
            <a:spLocks noGrp="1"/>
          </p:cNvSpPr>
          <p:nvPr>
            <p:ph type="subTitle" idx="8"/>
          </p:nvPr>
        </p:nvSpPr>
        <p:spPr>
          <a:xfrm>
            <a:off x="4186533" y="3718012"/>
            <a:ext cx="4000696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/>
              <a:t>Периодично </a:t>
            </a:r>
            <a:r>
              <a:rPr lang="ru-RU" dirty="0" err="1"/>
              <a:t>запитване</a:t>
            </a:r>
            <a:r>
              <a:rPr lang="ru-RU" dirty="0"/>
              <a:t> (</a:t>
            </a:r>
            <a:r>
              <a:rPr lang="ru-RU" dirty="0" err="1"/>
              <a:t>Polling</a:t>
            </a:r>
            <a:r>
              <a:rPr lang="ru-RU" dirty="0"/>
              <a:t>) за </a:t>
            </a:r>
            <a:r>
              <a:rPr lang="ru-RU" dirty="0" err="1"/>
              <a:t>обновяване</a:t>
            </a:r>
            <a:r>
              <a:rPr lang="ru-RU" dirty="0"/>
              <a:t> на </a:t>
            </a:r>
            <a:r>
              <a:rPr lang="ru-RU" dirty="0" err="1"/>
              <a:t>галерията</a:t>
            </a:r>
            <a:r>
              <a:rPr lang="ru-RU" dirty="0"/>
              <a:t>.</a:t>
            </a:r>
            <a:br>
              <a:rPr lang="ru-RU" dirty="0"/>
            </a:br>
            <a:r>
              <a:rPr lang="ru-RU" dirty="0"/>
              <a:t>// Проверка на </a:t>
            </a:r>
            <a:r>
              <a:rPr lang="ru-RU" dirty="0" err="1"/>
              <a:t>всеки</a:t>
            </a:r>
            <a:r>
              <a:rPr lang="ru-RU" dirty="0"/>
              <a:t> 3 </a:t>
            </a:r>
            <a:r>
              <a:rPr lang="ru-RU" dirty="0" err="1"/>
              <a:t>секунди</a:t>
            </a:r>
            <a:endParaRPr lang="ru-RU" dirty="0"/>
          </a:p>
          <a:p>
            <a:pPr marL="0" lvl="0" indent="0"/>
            <a:r>
              <a:rPr lang="en-US" dirty="0" err="1"/>
              <a:t>setInterval</a:t>
            </a:r>
            <a:r>
              <a:rPr lang="en-US" dirty="0"/>
              <a:t>(() =&gt; {</a:t>
            </a:r>
          </a:p>
          <a:p>
            <a:pPr marL="0" lvl="0" indent="0"/>
            <a:r>
              <a:rPr lang="en-US" dirty="0"/>
              <a:t>    fetch('/Home/</a:t>
            </a:r>
            <a:r>
              <a:rPr lang="en-US" dirty="0" err="1"/>
              <a:t>GetProcessedImages</a:t>
            </a:r>
            <a:r>
              <a:rPr lang="en-US" dirty="0"/>
              <a:t>')</a:t>
            </a:r>
          </a:p>
          <a:p>
            <a:pPr marL="0" lvl="0" indent="0"/>
            <a:r>
              <a:rPr lang="en-US" dirty="0"/>
              <a:t>        .then(res =&gt; </a:t>
            </a:r>
            <a:r>
              <a:rPr lang="en-US" dirty="0" err="1"/>
              <a:t>res.json</a:t>
            </a:r>
            <a:r>
              <a:rPr lang="en-US" dirty="0"/>
              <a:t>())</a:t>
            </a:r>
          </a:p>
          <a:p>
            <a:pPr marL="0" lvl="0" indent="0"/>
            <a:r>
              <a:rPr lang="en-US" dirty="0"/>
              <a:t>        .then(images =&gt; </a:t>
            </a:r>
            <a:r>
              <a:rPr lang="en-US" dirty="0" err="1"/>
              <a:t>updateGallery</a:t>
            </a:r>
            <a:r>
              <a:rPr lang="en-US" dirty="0"/>
              <a:t>(images));</a:t>
            </a:r>
          </a:p>
          <a:p>
            <a:pPr marL="0" lvl="0" indent="0"/>
            <a:r>
              <a:rPr lang="en-US" dirty="0"/>
              <a:t>}, 3000);</a:t>
            </a:r>
            <a:endParaRPr dirty="0"/>
          </a:p>
        </p:txBody>
      </p:sp>
      <p:sp>
        <p:nvSpPr>
          <p:cNvPr id="210" name="Google Shape;210;p40"/>
          <p:cNvSpPr/>
          <p:nvPr/>
        </p:nvSpPr>
        <p:spPr>
          <a:xfrm>
            <a:off x="0" y="0"/>
            <a:ext cx="3607500" cy="263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40"/>
          <p:cNvSpPr/>
          <p:nvPr/>
        </p:nvSpPr>
        <p:spPr>
          <a:xfrm>
            <a:off x="3607486" y="-25500"/>
            <a:ext cx="3607500" cy="263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40"/>
          <p:cNvSpPr/>
          <p:nvPr/>
        </p:nvSpPr>
        <p:spPr>
          <a:xfrm>
            <a:off x="0" y="2632200"/>
            <a:ext cx="36075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40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{</a:t>
            </a:r>
          </a:p>
          <a:p>
            <a:pPr marL="0" lvl="0" indent="0"/>
            <a:r>
              <a:rPr lang="en-US" dirty="0"/>
              <a:t>  "Path": "uploads/image_123.jpg",</a:t>
            </a:r>
          </a:p>
          <a:p>
            <a:pPr marL="0" lvl="0" indent="0"/>
            <a:r>
              <a:rPr lang="en-US" dirty="0"/>
              <a:t>  "Rotation": "left",</a:t>
            </a:r>
          </a:p>
          <a:p>
            <a:pPr marL="0" lvl="0" indent="0"/>
            <a:r>
              <a:rPr lang="en-US" dirty="0"/>
              <a:t>  "Effect": "sepia",</a:t>
            </a:r>
          </a:p>
          <a:p>
            <a:pPr marL="0" lvl="0" indent="0"/>
            <a:r>
              <a:rPr lang="en-US" dirty="0"/>
              <a:t>  "Watermark": "My Project"</a:t>
            </a:r>
          </a:p>
          <a:p>
            <a:pPr marL="0" lvl="0" indent="0"/>
            <a:r>
              <a:rPr lang="en-US" dirty="0"/>
              <a:t>}</a:t>
            </a:r>
            <a:endParaRPr dirty="0"/>
          </a:p>
        </p:txBody>
      </p:sp>
      <p:sp>
        <p:nvSpPr>
          <p:cNvPr id="214" name="Google Shape;214;p40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b="1" dirty="0" err="1">
                <a:solidFill>
                  <a:schemeClr val="bg1"/>
                </a:solidFill>
              </a:rPr>
              <a:t>Сериализира</a:t>
            </a:r>
            <a:r>
              <a:rPr lang="ru-RU" b="1" dirty="0">
                <a:solidFill>
                  <a:schemeClr val="bg1"/>
                </a:solidFill>
              </a:rPr>
              <a:t> </a:t>
            </a:r>
            <a:r>
              <a:rPr lang="ru-RU" b="1" dirty="0" err="1">
                <a:solidFill>
                  <a:schemeClr val="bg1"/>
                </a:solidFill>
              </a:rPr>
              <a:t>обекта</a:t>
            </a:r>
            <a:r>
              <a:rPr lang="ru-RU" b="1" dirty="0">
                <a:solidFill>
                  <a:schemeClr val="bg1"/>
                </a:solidFill>
              </a:rPr>
              <a:t> и го праща с </a:t>
            </a:r>
            <a:r>
              <a:rPr lang="ru-RU" b="1" dirty="0" err="1">
                <a:solidFill>
                  <a:schemeClr val="bg1"/>
                </a:solidFill>
              </a:rPr>
              <a:t>ListLeftPushAsync</a:t>
            </a:r>
            <a:r>
              <a:rPr lang="ru-RU" b="1" dirty="0">
                <a:solidFill>
                  <a:schemeClr val="bg1"/>
                </a:solidFill>
              </a:rPr>
              <a:t>.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15" name="Google Shape;215;p40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chemeClr val="bg1"/>
                </a:solidFill>
              </a:rPr>
              <a:t>Чете с </a:t>
            </a:r>
            <a:r>
              <a:rPr lang="ru-RU" dirty="0" err="1">
                <a:solidFill>
                  <a:schemeClr val="bg1"/>
                </a:solidFill>
              </a:rPr>
              <a:t>блокираща</a:t>
            </a:r>
            <a:r>
              <a:rPr lang="ru-RU" dirty="0">
                <a:solidFill>
                  <a:schemeClr val="bg1"/>
                </a:solidFill>
              </a:rPr>
              <a:t> операция </a:t>
            </a:r>
            <a:r>
              <a:rPr lang="ru-RU" dirty="0" err="1">
                <a:solidFill>
                  <a:schemeClr val="bg1"/>
                </a:solidFill>
              </a:rPr>
              <a:t>brpop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което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пести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ресурси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докато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няма</a:t>
            </a:r>
            <a:r>
              <a:rPr lang="ru-RU" dirty="0">
                <a:solidFill>
                  <a:schemeClr val="bg1"/>
                </a:solidFill>
              </a:rPr>
              <a:t> задачи.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16" name="Google Shape;216;p40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C# (Producer):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17" name="Google Shape;217;p40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Python (Consumer):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18" name="Google Shape;218;p40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JSON Structure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51"/>
          <p:cNvPicPr preferRelativeResize="0"/>
          <p:nvPr/>
        </p:nvPicPr>
        <p:blipFill rotWithShape="1">
          <a:blip r:embed="rId3">
            <a:alphaModFix/>
          </a:blip>
          <a:srcRect t="15772" b="15772"/>
          <a:stretch/>
        </p:blipFill>
        <p:spPr>
          <a:xfrm>
            <a:off x="0" y="652475"/>
            <a:ext cx="4091849" cy="1867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51"/>
          <p:cNvPicPr preferRelativeResize="0"/>
          <p:nvPr/>
        </p:nvPicPr>
        <p:blipFill rotWithShape="1">
          <a:blip r:embed="rId4">
            <a:alphaModFix/>
          </a:blip>
          <a:srcRect t="15766" b="15773"/>
          <a:stretch/>
        </p:blipFill>
        <p:spPr>
          <a:xfrm>
            <a:off x="0" y="2623525"/>
            <a:ext cx="4091849" cy="18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51"/>
          <p:cNvSpPr txBox="1">
            <a:spLocks noGrp="1"/>
          </p:cNvSpPr>
          <p:nvPr>
            <p:ph type="subTitle" idx="1"/>
          </p:nvPr>
        </p:nvSpPr>
        <p:spPr>
          <a:xfrm>
            <a:off x="4633948" y="1104578"/>
            <a:ext cx="2752043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Използване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на </a:t>
            </a:r>
            <a:r>
              <a:rPr lang="ru-RU" b="1" dirty="0" err="1">
                <a:latin typeface="Arial" panose="020B0604020202020204" pitchFamily="34" charset="0"/>
                <a:cs typeface="Arial" panose="020B0604020202020204" pitchFamily="34" charset="0"/>
              </a:rPr>
              <a:t>Docker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err="1">
                <a:latin typeface="Arial" panose="020B0604020202020204" pitchFamily="34" charset="0"/>
                <a:cs typeface="Arial" panose="020B0604020202020204" pitchFamily="34" charset="0"/>
              </a:rPr>
              <a:t>Compose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за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лесно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стартиране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на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Redis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инстанцията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без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инсталация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на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локалната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машина.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1" name="Google Shape;391;p51"/>
          <p:cNvSpPr txBox="1">
            <a:spLocks noGrp="1"/>
          </p:cNvSpPr>
          <p:nvPr>
            <p:ph type="subTitle" idx="2"/>
          </p:nvPr>
        </p:nvSpPr>
        <p:spPr>
          <a:xfrm>
            <a:off x="4633949" y="3378625"/>
            <a:ext cx="287593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/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Създаден е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StartALL.bat, 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който автоматизира целия процес: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Стартира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Docker 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контейнерите.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Пуска 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NET 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уеб сървъра.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Активира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Python 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виртуалната среда и инсталира нужните библиотеки (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pip install) </a:t>
            </a:r>
            <a:r>
              <a:rPr lang="bg-BG" dirty="0">
                <a:latin typeface="Arial" panose="020B0604020202020204" pitchFamily="34" charset="0"/>
                <a:cs typeface="Arial" panose="020B0604020202020204" pitchFamily="34" charset="0"/>
              </a:rPr>
              <a:t>преди старт.</a:t>
            </a:r>
          </a:p>
        </p:txBody>
      </p:sp>
      <p:sp>
        <p:nvSpPr>
          <p:cNvPr id="392" name="Google Shape;392;p51"/>
          <p:cNvSpPr txBox="1">
            <a:spLocks noGrp="1"/>
          </p:cNvSpPr>
          <p:nvPr>
            <p:ph type="ctrTitle"/>
          </p:nvPr>
        </p:nvSpPr>
        <p:spPr>
          <a:xfrm>
            <a:off x="4633949" y="795978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dirty="0"/>
              <a:t>Инфраструктура: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94" name="Google Shape;394;p51"/>
          <p:cNvSpPr/>
          <p:nvPr/>
        </p:nvSpPr>
        <p:spPr>
          <a:xfrm>
            <a:off x="4091850" y="652475"/>
            <a:ext cx="159300" cy="186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51"/>
          <p:cNvSpPr/>
          <p:nvPr/>
        </p:nvSpPr>
        <p:spPr>
          <a:xfrm>
            <a:off x="4091850" y="2623525"/>
            <a:ext cx="159300" cy="186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51"/>
          <p:cNvSpPr txBox="1">
            <a:spLocks noGrp="1"/>
          </p:cNvSpPr>
          <p:nvPr>
            <p:ph type="ctrTitle" idx="4"/>
          </p:nvPr>
        </p:nvSpPr>
        <p:spPr>
          <a:xfrm rot="5400000">
            <a:off x="5999294" y="2332405"/>
            <a:ext cx="4506896" cy="7088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Внедряване и автоматизация</a:t>
            </a:r>
            <a:endParaRPr dirty="0"/>
          </a:p>
        </p:txBody>
      </p:sp>
      <p:sp>
        <p:nvSpPr>
          <p:cNvPr id="2" name="Google Shape;391;p51">
            <a:extLst>
              <a:ext uri="{FF2B5EF4-FFF2-40B4-BE49-F238E27FC236}">
                <a16:creationId xmlns:a16="http://schemas.microsoft.com/office/drawing/2014/main" id="{F613B1E7-D2FB-628F-916B-F2BA82CC7EEB}"/>
              </a:ext>
            </a:extLst>
          </p:cNvPr>
          <p:cNvSpPr txBox="1">
            <a:spLocks/>
          </p:cNvSpPr>
          <p:nvPr/>
        </p:nvSpPr>
        <p:spPr>
          <a:xfrm>
            <a:off x="6434742" y="5501845"/>
            <a:ext cx="18180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tamaran Light"/>
              <a:buNone/>
              <a:defRPr sz="1000" b="0" i="0" u="none" strike="noStrike" cap="none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pPr marL="0" indent="0"/>
            <a:r>
              <a:rPr lang="en-US"/>
              <a:t>Venus has a beautiful name and is the second planet from the Sun. It’s terribly hot, even hotter than Mercury</a:t>
            </a:r>
            <a:endParaRPr lang="en-US" dirty="0"/>
          </a:p>
        </p:txBody>
      </p:sp>
      <p:sp>
        <p:nvSpPr>
          <p:cNvPr id="3" name="Google Shape;393;p51">
            <a:extLst>
              <a:ext uri="{FF2B5EF4-FFF2-40B4-BE49-F238E27FC236}">
                <a16:creationId xmlns:a16="http://schemas.microsoft.com/office/drawing/2014/main" id="{536449F4-CD5C-AB56-F939-71DC0C6E03B2}"/>
              </a:ext>
            </a:extLst>
          </p:cNvPr>
          <p:cNvSpPr txBox="1">
            <a:spLocks/>
          </p:cNvSpPr>
          <p:nvPr/>
        </p:nvSpPr>
        <p:spPr>
          <a:xfrm>
            <a:off x="4629225" y="2926523"/>
            <a:ext cx="3017513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bg-BG" dirty="0"/>
              <a:t>Скриптове за управление:</a:t>
            </a:r>
            <a:endParaRPr lang="bg-BG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6"/>
          <p:cNvSpPr/>
          <p:nvPr/>
        </p:nvSpPr>
        <p:spPr>
          <a:xfrm rot="-5400000" flipH="1">
            <a:off x="3281200" y="-725975"/>
            <a:ext cx="2581500" cy="61590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46"/>
          <p:cNvSpPr txBox="1">
            <a:spLocks noGrp="1"/>
          </p:cNvSpPr>
          <p:nvPr>
            <p:ph type="title"/>
          </p:nvPr>
        </p:nvSpPr>
        <p:spPr>
          <a:xfrm>
            <a:off x="3200349" y="19990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l</a:t>
            </a:r>
            <a:r>
              <a:rPr lang="en" dirty="0">
                <a:solidFill>
                  <a:schemeClr val="lt1"/>
                </a:solidFill>
              </a:rPr>
              <a:t>ive DEMO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73" name="Google Shape;273;p46"/>
          <p:cNvSpPr/>
          <p:nvPr/>
        </p:nvSpPr>
        <p:spPr>
          <a:xfrm rot="-5400000" flipH="1">
            <a:off x="593250" y="3993775"/>
            <a:ext cx="556500" cy="17430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46"/>
          <p:cNvSpPr/>
          <p:nvPr/>
        </p:nvSpPr>
        <p:spPr>
          <a:xfrm rot="-5400000" flipH="1">
            <a:off x="8279175" y="74250"/>
            <a:ext cx="939000" cy="7905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573</Words>
  <Application>Microsoft Office PowerPoint</Application>
  <PresentationFormat>On-screen Show (16:9)</PresentationFormat>
  <Paragraphs>82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Nunito Light</vt:lpstr>
      <vt:lpstr>Arial</vt:lpstr>
      <vt:lpstr>Livvic</vt:lpstr>
      <vt:lpstr>Roboto</vt:lpstr>
      <vt:lpstr>Fira Sans Extra Condensed</vt:lpstr>
      <vt:lpstr>Fira Sans Extra Condensed Medium</vt:lpstr>
      <vt:lpstr>Catamaran Light</vt:lpstr>
      <vt:lpstr>Engineering Project Proposal by Slidesgo</vt:lpstr>
      <vt:lpstr>Distributed Image Lab</vt:lpstr>
      <vt:lpstr>Цел и проблем</vt:lpstr>
      <vt:lpstr>Shared Storage: </vt:lpstr>
      <vt:lpstr>Архитектура на системата</vt:lpstr>
      <vt:lpstr>Технологичен стек</vt:lpstr>
      <vt:lpstr>Фунщционалности</vt:lpstr>
      <vt:lpstr>Реализация на комуникацията</vt:lpstr>
      <vt:lpstr>Инфраструктура:</vt:lpstr>
      <vt:lpstr>live DEMO</vt:lpstr>
      <vt:lpstr>Бъдеще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Клементина Картевска</dc:creator>
  <cp:lastModifiedBy>Клементина Картевска</cp:lastModifiedBy>
  <cp:revision>3</cp:revision>
  <dcterms:modified xsi:type="dcterms:W3CDTF">2026-01-17T20:28:55Z</dcterms:modified>
</cp:coreProperties>
</file>